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89" r:id="rId3"/>
    <p:sldId id="404" r:id="rId4"/>
    <p:sldId id="388" r:id="rId5"/>
    <p:sldId id="399" r:id="rId6"/>
    <p:sldId id="337" r:id="rId7"/>
    <p:sldId id="338" r:id="rId8"/>
    <p:sldId id="339" r:id="rId9"/>
    <p:sldId id="391" r:id="rId10"/>
    <p:sldId id="394" r:id="rId11"/>
    <p:sldId id="393" r:id="rId12"/>
    <p:sldId id="400" r:id="rId13"/>
    <p:sldId id="381" r:id="rId14"/>
    <p:sldId id="382" r:id="rId15"/>
    <p:sldId id="383" r:id="rId16"/>
    <p:sldId id="386" r:id="rId17"/>
    <p:sldId id="402" r:id="rId18"/>
    <p:sldId id="410" r:id="rId19"/>
    <p:sldId id="409" r:id="rId20"/>
    <p:sldId id="384" r:id="rId21"/>
    <p:sldId id="392" r:id="rId22"/>
    <p:sldId id="401" r:id="rId23"/>
    <p:sldId id="405" r:id="rId24"/>
    <p:sldId id="406" r:id="rId25"/>
    <p:sldId id="403" r:id="rId26"/>
    <p:sldId id="40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FA15C-E0DD-4156-9446-D7CAD6125CDC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2F03-12E8-4FF9-8042-AFACCC1EA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702590-3613-4BD8-BDEC-63CBB2C76488}" type="slidenum">
              <a:rPr lang="en-US" sz="1100"/>
              <a:pPr eaLnBrk="1" hangingPunct="1"/>
              <a:t>4</a:t>
            </a:fld>
            <a:endParaRPr lang="en-US" sz="1100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Water is here for a few hours.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468BCE-7104-4B3A-92A0-BF741D44DCDC}" type="slidenum">
              <a:rPr lang="en-US" sz="1100"/>
              <a:pPr eaLnBrk="1" hangingPunct="1"/>
              <a:t>20</a:t>
            </a:fld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C74-307E-471F-89B2-58832C5B250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AB1-399C-45D1-BBBB-473FA4345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7FC1-1B22-4997-94F7-A10DD6F08DB3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7779-4560-4438-9921-002BDE49F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7225-82B1-482A-9F3A-BB514278E78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C5DF-E9CB-4062-A31A-A4884CE33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sz="2400"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718F-EDF2-409C-A305-83580857AF5A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180-CBD1-4594-872D-09760B637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C56-DEAE-4A8B-9268-6CF7D01B5602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37A7-73C2-421A-880A-74482F320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59C-F108-4689-B75B-F404F0C716F1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2447-E380-4141-8260-CBEE0D98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C1F4-8601-4AE8-83BA-C2777B7DBC6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EA81-09CC-44ED-AE40-E750A1D94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6DF4-D406-4F86-828C-D48ADD6CA444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F6C4-83C8-4DFA-9A2A-B2EAAD55F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FEAE-20E2-4B14-BCEE-56AB1A5992F8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A3AE-6D68-4912-A705-2E1BE1A46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0966-A45B-4A33-9A80-CC598EBE030D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096-3ECE-4D87-A8E9-CF4968D9B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A4AF-ABA5-4FAC-B3C1-041857BD4C9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88EC-7FD3-4FBD-818E-79D76463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A499B-B287-4534-8FE9-08B0EA0C9558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41DF-B395-4895-86FF-5CDDC8AFE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5" y="228600"/>
            <a:ext cx="8940800" cy="245745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Science Assessment to Support an Illinois Nutrient Reduction Strategy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57200" y="3002552"/>
            <a:ext cx="5029200" cy="1371600"/>
          </a:xfrm>
        </p:spPr>
        <p:txBody>
          <a:bodyPr/>
          <a:lstStyle/>
          <a:p>
            <a:r>
              <a:rPr lang="en-US" sz="2400" dirty="0" smtClean="0"/>
              <a:t>Mark David, George Czapar, </a:t>
            </a:r>
          </a:p>
          <a:p>
            <a:r>
              <a:rPr lang="en-US" sz="2400" dirty="0" smtClean="0"/>
              <a:t>Greg McIsaac, Corey Mitchell</a:t>
            </a:r>
          </a:p>
          <a:p>
            <a:r>
              <a:rPr lang="en-US" sz="2400" dirty="0" smtClean="0"/>
              <a:t>March 11, 2013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2514600"/>
            <a:ext cx="2490692" cy="18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675031"/>
            <a:ext cx="2785533" cy="18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lgentry\Desktop\Cover crop 11-8-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4675031"/>
            <a:ext cx="2490692" cy="1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019800"/>
            <a:ext cx="156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11-08-12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8" name="Picture 2" descr="DSC00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2" y="4675030"/>
            <a:ext cx="2480865" cy="186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2819400" cy="2438400"/>
          </a:xfrm>
        </p:spPr>
        <p:txBody>
          <a:bodyPr/>
          <a:lstStyle/>
          <a:p>
            <a:r>
              <a:rPr lang="en-US" dirty="0" smtClean="0"/>
              <a:t>Illinois N budget</a:t>
            </a:r>
            <a:br>
              <a:rPr lang="en-US" dirty="0" smtClean="0"/>
            </a:br>
            <a:r>
              <a:rPr lang="en-US" dirty="0" smtClean="0"/>
              <a:t>through 2012</a:t>
            </a:r>
          </a:p>
        </p:txBody>
      </p:sp>
      <p:graphicFrame>
        <p:nvGraphicFramePr>
          <p:cNvPr id="23555" name="Object 1"/>
          <p:cNvGraphicFramePr>
            <a:graphicFrameLocks noChangeAspect="1"/>
          </p:cNvGraphicFramePr>
          <p:nvPr/>
        </p:nvGraphicFramePr>
        <p:xfrm>
          <a:off x="3200400" y="17463"/>
          <a:ext cx="5691188" cy="674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SPW 12.0 Graph" r:id="rId3" imgW="4305109" imgH="5105400" progId="SigmaPlotGraphicObject.11">
                  <p:embed/>
                </p:oleObj>
              </mc:Choice>
              <mc:Fallback>
                <p:oleObj name="SPW 12.0 Graph" r:id="rId3" imgW="4305109" imgH="510540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463"/>
                        <a:ext cx="5691188" cy="674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938" y="1524000"/>
            <a:ext cx="2819400" cy="3429000"/>
          </a:xfrm>
        </p:spPr>
        <p:txBody>
          <a:bodyPr/>
          <a:lstStyle/>
          <a:p>
            <a:r>
              <a:rPr lang="en-US" dirty="0" smtClean="0"/>
              <a:t>Illinois P budget</a:t>
            </a:r>
            <a:br>
              <a:rPr lang="en-US" dirty="0" smtClean="0"/>
            </a:br>
            <a:r>
              <a:rPr lang="en-US" dirty="0" smtClean="0"/>
              <a:t>through 2012</a:t>
            </a:r>
          </a:p>
        </p:txBody>
      </p:sp>
      <p:graphicFrame>
        <p:nvGraphicFramePr>
          <p:cNvPr id="34819" name="Object 1"/>
          <p:cNvGraphicFramePr>
            <a:graphicFrameLocks noChangeAspect="1"/>
          </p:cNvGraphicFramePr>
          <p:nvPr/>
        </p:nvGraphicFramePr>
        <p:xfrm>
          <a:off x="2971800" y="-9525"/>
          <a:ext cx="57912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SPW 12.0 Graph" r:id="rId3" imgW="4305109" imgH="5105400" progId="SigmaPlotGraphicObject.11">
                  <p:embed/>
                </p:oleObj>
              </mc:Choice>
              <mc:Fallback>
                <p:oleObj name="SPW 12.0 Graph" r:id="rId3" imgW="4305109" imgH="510540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-9525"/>
                        <a:ext cx="57912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Sewage Effluent -</a:t>
            </a:r>
            <a:r>
              <a:rPr lang="en-US" sz="2800" dirty="0" smtClean="0"/>
              <a:t>12.9 million people</a:t>
            </a:r>
            <a:endParaRPr lang="en-US" dirty="0" smtClean="0"/>
          </a:p>
        </p:txBody>
      </p:sp>
      <p:pic>
        <p:nvPicPr>
          <p:cNvPr id="26627" name="Picture 3" descr="watering 500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72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1447800"/>
            <a:ext cx="6553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16% of total N load statewide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21% for Illinois River, 14% for others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47% of total P load statewide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70% for Illinois River, 33% for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6581001"/>
            <a:ext cx="236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From David and Gentry (2000)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23"/>
            <a:ext cx="9180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54" y="39893"/>
            <a:ext cx="4038600" cy="681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5745162"/>
          </a:xfrm>
        </p:spPr>
        <p:txBody>
          <a:bodyPr/>
          <a:lstStyle/>
          <a:p>
            <a:r>
              <a:rPr lang="en-US" dirty="0" smtClean="0"/>
              <a:t>Crop Reporting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6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29936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2971800" cy="6354762"/>
          </a:xfrm>
        </p:spPr>
        <p:txBody>
          <a:bodyPr/>
          <a:lstStyle/>
          <a:p>
            <a:r>
              <a:rPr lang="en-US" dirty="0" smtClean="0"/>
              <a:t>Illinois MLRAs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0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4713"/>
            <a:ext cx="2819400" cy="6126162"/>
          </a:xfrm>
        </p:spPr>
        <p:txBody>
          <a:bodyPr/>
          <a:lstStyle/>
          <a:p>
            <a:r>
              <a:rPr lang="en-US" dirty="0" smtClean="0"/>
              <a:t>Combined MLRA’s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34000" cy="68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dirty="0" smtClean="0"/>
              <a:t>2. Critical Watershed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8 digits HUCs with the highest nutrient yields and loads to the Gulf of Mexico</a:t>
            </a:r>
          </a:p>
          <a:p>
            <a:r>
              <a:rPr lang="en-US" dirty="0" smtClean="0"/>
              <a:t>identify watersheds with nutrient impaired water bodies (303d list)</a:t>
            </a:r>
          </a:p>
          <a:p>
            <a:r>
              <a:rPr lang="en-US" dirty="0" smtClean="0"/>
              <a:t>determine overlap</a:t>
            </a:r>
          </a:p>
          <a:p>
            <a:r>
              <a:rPr lang="en-US" dirty="0" smtClean="0"/>
              <a:t>estimate point and non-point sources of N and P within watersheds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"/>
            <a:ext cx="4876800" cy="68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1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343400" cy="67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0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develop a science based technical assessment of:</a:t>
            </a:r>
          </a:p>
          <a:p>
            <a:pPr lvl="1"/>
            <a:r>
              <a:rPr lang="en-US" dirty="0" smtClean="0"/>
              <a:t>current conditions in Illinois of nutrient sources and export by rivers in the state from point and non-point sources</a:t>
            </a:r>
          </a:p>
          <a:p>
            <a:pPr lvl="1"/>
            <a:r>
              <a:rPr lang="en-US" dirty="0" smtClean="0"/>
              <a:t>methods that could be used to reduce these losses and estimates of their effectiveness throughout Illinois</a:t>
            </a:r>
          </a:p>
          <a:p>
            <a:pPr lvl="1"/>
            <a:r>
              <a:rPr lang="en-US" dirty="0" smtClean="0"/>
              <a:t>estimates of the costs of statewide and watershed level application of these methods to reduce nutrient losses to meet TMDL and Gulf of Mexico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7925"/>
            <a:ext cx="2438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January to June Nitrate-N Yield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477000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Adapted from David et al. (2010)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/>
          <a:lstStyle/>
          <a:p>
            <a:r>
              <a:rPr lang="en-US" dirty="0" smtClean="0"/>
              <a:t>Modeled January to June Total P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7543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6188" y="6519863"/>
            <a:ext cx="28178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From Jacobson et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Estimate Potential Reductions and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estimate field-level effectiveness of various agricultural management practices</a:t>
            </a:r>
          </a:p>
          <a:p>
            <a:pPr lvl="1"/>
            <a:r>
              <a:rPr lang="en-US" dirty="0" smtClean="0"/>
              <a:t>utilize SAB, Iowa, and Lake Bloomington Project estimates</a:t>
            </a:r>
          </a:p>
          <a:p>
            <a:pPr lvl="1"/>
            <a:r>
              <a:rPr lang="en-US" dirty="0" smtClean="0"/>
              <a:t>involve scientific panel from throughout the state</a:t>
            </a:r>
          </a:p>
          <a:p>
            <a:r>
              <a:rPr lang="en-US" dirty="0" smtClean="0"/>
              <a:t>determine possible point source reductions</a:t>
            </a:r>
          </a:p>
          <a:p>
            <a:r>
              <a:rPr lang="en-US" dirty="0" smtClean="0"/>
              <a:t>estimate costs</a:t>
            </a:r>
          </a:p>
          <a:p>
            <a:pPr lvl="1"/>
            <a:r>
              <a:rPr lang="en-US" dirty="0" smtClean="0"/>
              <a:t>agricultural economist will lead</a:t>
            </a:r>
          </a:p>
          <a:p>
            <a:pPr lvl="1"/>
            <a:r>
              <a:rPr lang="en-US" dirty="0" smtClean="0"/>
              <a:t>initial investments</a:t>
            </a:r>
          </a:p>
          <a:p>
            <a:pPr lvl="1"/>
            <a:r>
              <a:rPr lang="en-US" dirty="0" smtClean="0"/>
              <a:t>annualized costs over 25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3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reduction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in-field</a:t>
            </a:r>
          </a:p>
          <a:p>
            <a:pPr lvl="1"/>
            <a:r>
              <a:rPr lang="en-US" dirty="0" smtClean="0"/>
              <a:t>rate, source, time of application</a:t>
            </a:r>
          </a:p>
          <a:p>
            <a:pPr lvl="1"/>
            <a:r>
              <a:rPr lang="en-US" dirty="0" smtClean="0"/>
              <a:t>nitrification inhibitor</a:t>
            </a:r>
          </a:p>
          <a:p>
            <a:pPr lvl="1"/>
            <a:r>
              <a:rPr lang="en-US" dirty="0" smtClean="0"/>
              <a:t>cover crops</a:t>
            </a:r>
          </a:p>
          <a:p>
            <a:r>
              <a:rPr lang="en-US" dirty="0" smtClean="0"/>
              <a:t>edge-of-field</a:t>
            </a:r>
          </a:p>
          <a:p>
            <a:pPr lvl="1"/>
            <a:r>
              <a:rPr lang="en-US" dirty="0" smtClean="0"/>
              <a:t>drainage water management</a:t>
            </a:r>
          </a:p>
          <a:p>
            <a:pPr lvl="1"/>
            <a:r>
              <a:rPr lang="en-US" dirty="0" smtClean="0"/>
              <a:t>wetlands, bioreactors, buffers</a:t>
            </a:r>
          </a:p>
          <a:p>
            <a:r>
              <a:rPr lang="en-US" dirty="0" smtClean="0"/>
              <a:t>land use</a:t>
            </a:r>
          </a:p>
          <a:p>
            <a:pPr lvl="1"/>
            <a:r>
              <a:rPr lang="en-US" dirty="0" smtClean="0"/>
              <a:t>extended rotations</a:t>
            </a:r>
          </a:p>
          <a:p>
            <a:pPr lvl="1"/>
            <a:r>
              <a:rPr lang="en-US" dirty="0" smtClean="0"/>
              <a:t>land retirement: pasture, energy crops, perennials</a:t>
            </a:r>
            <a:endParaRPr lang="en-US" dirty="0"/>
          </a:p>
        </p:txBody>
      </p:sp>
      <p:pic>
        <p:nvPicPr>
          <p:cNvPr id="4" name="Picture 4" descr="C:\Users\lgentry\Desktop\Reifsteck Bioreactor Pics\IMG_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g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1"/>
            <a:ext cx="2438400" cy="15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79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r>
              <a:rPr lang="en-US" dirty="0" smtClean="0"/>
              <a:t>Phosphorus Reduction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in-field</a:t>
            </a:r>
          </a:p>
          <a:p>
            <a:pPr lvl="1"/>
            <a:r>
              <a:rPr lang="en-US" dirty="0" smtClean="0"/>
              <a:t>rate and source of application</a:t>
            </a:r>
          </a:p>
          <a:p>
            <a:pPr lvl="1"/>
            <a:r>
              <a:rPr lang="en-US" dirty="0" smtClean="0"/>
              <a:t>incorporation and tillage</a:t>
            </a:r>
          </a:p>
          <a:p>
            <a:pPr lvl="1"/>
            <a:r>
              <a:rPr lang="en-US" dirty="0" smtClean="0"/>
              <a:t>cover crops</a:t>
            </a:r>
          </a:p>
          <a:p>
            <a:r>
              <a:rPr lang="en-US" dirty="0" smtClean="0"/>
              <a:t>edge-of-field</a:t>
            </a:r>
          </a:p>
          <a:p>
            <a:pPr lvl="1"/>
            <a:r>
              <a:rPr lang="en-US" dirty="0" smtClean="0"/>
              <a:t>buffers</a:t>
            </a:r>
          </a:p>
          <a:p>
            <a:r>
              <a:rPr lang="en-US" dirty="0" smtClean="0"/>
              <a:t>land use</a:t>
            </a:r>
            <a:endParaRPr lang="en-US" dirty="0"/>
          </a:p>
          <a:p>
            <a:pPr lvl="1"/>
            <a:r>
              <a:rPr lang="en-US" dirty="0" smtClean="0"/>
              <a:t>extended </a:t>
            </a:r>
            <a:r>
              <a:rPr lang="en-US" dirty="0"/>
              <a:t>rotations</a:t>
            </a:r>
          </a:p>
          <a:p>
            <a:pPr lvl="1"/>
            <a:r>
              <a:rPr lang="en-US" dirty="0"/>
              <a:t>land retirement: pasture, energy crops, perennials</a:t>
            </a:r>
          </a:p>
        </p:txBody>
      </p:sp>
      <p:pic>
        <p:nvPicPr>
          <p:cNvPr id="4" name="Picture 2" descr="C:\Users\lgentry\Desktop\Documents\U of I (current)\Salt Fork Watershed Project\Pictures\IMG_03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2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Develop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combine possible point source reductions and field level agricultural reductions</a:t>
            </a:r>
          </a:p>
          <a:p>
            <a:pPr lvl="1"/>
            <a:r>
              <a:rPr lang="en-US" dirty="0" smtClean="0"/>
              <a:t>percent reduction by practice</a:t>
            </a:r>
          </a:p>
          <a:p>
            <a:pPr lvl="1"/>
            <a:r>
              <a:rPr lang="en-US" dirty="0" smtClean="0"/>
              <a:t>costs of implementation</a:t>
            </a:r>
          </a:p>
          <a:p>
            <a:pPr lvl="1"/>
            <a:r>
              <a:rPr lang="en-US" dirty="0" smtClean="0"/>
              <a:t>target 45% reductions in N and P</a:t>
            </a:r>
          </a:p>
          <a:p>
            <a:r>
              <a:rPr lang="en-US" dirty="0" smtClean="0"/>
              <a:t>scale-up to critical watersheds and statewide</a:t>
            </a:r>
          </a:p>
          <a:p>
            <a:r>
              <a:rPr lang="en-US" dirty="0" smtClean="0"/>
              <a:t>provide a range of scenarios to meet reduction targets</a:t>
            </a:r>
          </a:p>
          <a:p>
            <a:pPr lvl="1"/>
            <a:r>
              <a:rPr lang="en-US" dirty="0" smtClean="0"/>
              <a:t>area needed by practice</a:t>
            </a:r>
          </a:p>
          <a:p>
            <a:pPr lvl="1"/>
            <a:r>
              <a:rPr lang="en-US" dirty="0" smtClean="0"/>
              <a:t>initial investment and annualized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35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 smtClean="0"/>
              <a:t>Questions,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0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we will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current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critical watersheds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potential reductions and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2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1. Current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nutrient (nitrate and total P) loads from major river basins of Illinois</a:t>
            </a:r>
          </a:p>
          <a:p>
            <a:pPr lvl="1"/>
            <a:r>
              <a:rPr lang="en-US" dirty="0" smtClean="0"/>
              <a:t>estimates of point and non-point sources</a:t>
            </a:r>
          </a:p>
          <a:p>
            <a:pPr lvl="1"/>
            <a:r>
              <a:rPr lang="en-US" dirty="0" smtClean="0"/>
              <a:t>compare 1980-1996 with 1997-2010</a:t>
            </a:r>
          </a:p>
          <a:p>
            <a:pPr lvl="1"/>
            <a:r>
              <a:rPr lang="en-US" dirty="0" smtClean="0"/>
              <a:t>determine direction of loads</a:t>
            </a:r>
          </a:p>
          <a:p>
            <a:r>
              <a:rPr lang="en-US" dirty="0" smtClean="0"/>
              <a:t>determine current agricultural management practices across the state</a:t>
            </a:r>
          </a:p>
          <a:p>
            <a:pPr lvl="1"/>
            <a:r>
              <a:rPr lang="en-US" dirty="0" smtClean="0"/>
              <a:t>nutrient inputs and management (fertilizers and manure)</a:t>
            </a:r>
          </a:p>
          <a:p>
            <a:pPr lvl="1"/>
            <a:r>
              <a:rPr lang="en-US" dirty="0" smtClean="0"/>
              <a:t>current cropping practices</a:t>
            </a:r>
          </a:p>
          <a:p>
            <a:pPr lvl="1"/>
            <a:r>
              <a:rPr lang="en-US" dirty="0" smtClean="0"/>
              <a:t>P losses from water quality data</a:t>
            </a:r>
          </a:p>
          <a:p>
            <a:pPr lvl="1"/>
            <a:r>
              <a:rPr lang="en-US" dirty="0" smtClean="0"/>
              <a:t>nutrient balances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0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dirty="0" smtClean="0"/>
              <a:t>N and P Fluxes for State, 1980 to 1997</a:t>
            </a: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0" y="1676400"/>
          <a:ext cx="91440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SPW 10.0 Graph" r:id="rId3" imgW="9176918" imgH="4351630" progId="SigmaPlotGraphicObject.9">
                  <p:embed/>
                </p:oleObj>
              </mc:Choice>
              <mc:Fallback>
                <p:oleObj name="SPW 10.0 Graph" r:id="rId3" imgW="9176918" imgH="435163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9400" y="6477000"/>
            <a:ext cx="236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From David and Gentry (2000)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5088"/>
            <a:ext cx="9286876" cy="698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Annual N Fertilizer Applications</a:t>
            </a:r>
          </a:p>
        </p:txBody>
      </p:sp>
      <p:sp>
        <p:nvSpPr>
          <p:cNvPr id="20484" name="AutoShape 5"/>
          <p:cNvSpPr>
            <a:spLocks noChangeAspect="1" noChangeArrowheads="1" noTextEdit="1"/>
          </p:cNvSpPr>
          <p:nvPr/>
        </p:nvSpPr>
        <p:spPr bwMode="auto">
          <a:xfrm>
            <a:off x="76200" y="4876800"/>
            <a:ext cx="25955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76200" y="4867275"/>
            <a:ext cx="2208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Fertilizer (kg N ha</a:t>
            </a:r>
            <a:r>
              <a:rPr lang="en-US" sz="1800" baseline="30000" dirty="0">
                <a:solidFill>
                  <a:srgbClr val="000000"/>
                </a:solidFill>
                <a:latin typeface="Comic Sans MS" pitchFamily="66" charset="0"/>
              </a:rPr>
              <a:t>-1</a:t>
            </a:r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6200" y="5210175"/>
            <a:ext cx="477838" cy="242888"/>
          </a:xfrm>
          <a:prstGeom prst="rect">
            <a:avLst/>
          </a:prstGeom>
          <a:solidFill>
            <a:srgbClr val="FFEBCC"/>
          </a:solidFill>
          <a:ln w="9525">
            <a:solidFill>
              <a:srgbClr val="6E6E6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644525" y="5227638"/>
            <a:ext cx="747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</a:rPr>
              <a:t>0.0 - 11.2</a:t>
            </a:r>
            <a:endParaRPr lang="en-US" dirty="0"/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76200" y="5543550"/>
            <a:ext cx="477838" cy="233363"/>
          </a:xfrm>
          <a:prstGeom prst="rect">
            <a:avLst/>
          </a:prstGeom>
          <a:solidFill>
            <a:srgbClr val="FFCB96"/>
          </a:solidFill>
          <a:ln w="9525">
            <a:solidFill>
              <a:srgbClr val="6E6E6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644525" y="5551488"/>
            <a:ext cx="846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</a:rPr>
              <a:t>11.3 - 27.2</a:t>
            </a:r>
            <a:endParaRPr lang="en-US" dirty="0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76200" y="5867400"/>
            <a:ext cx="477838" cy="233363"/>
          </a:xfrm>
          <a:prstGeom prst="rect">
            <a:avLst/>
          </a:prstGeom>
          <a:solidFill>
            <a:srgbClr val="FFAD66"/>
          </a:solidFill>
          <a:ln w="9525">
            <a:solidFill>
              <a:srgbClr val="6E6E6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644525" y="5884863"/>
            <a:ext cx="846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</a:rPr>
              <a:t>27.3 - 45.4</a:t>
            </a:r>
            <a:endParaRPr lang="en-US" dirty="0"/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76200" y="6191250"/>
            <a:ext cx="477838" cy="242888"/>
          </a:xfrm>
          <a:prstGeom prst="rect">
            <a:avLst/>
          </a:prstGeom>
          <a:solidFill>
            <a:srgbClr val="FA9039"/>
          </a:solidFill>
          <a:ln w="9525">
            <a:solidFill>
              <a:srgbClr val="6E6E6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644525" y="6208713"/>
            <a:ext cx="846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</a:rPr>
              <a:t>45.5 - 65.9</a:t>
            </a:r>
            <a:endParaRPr lang="en-US" dirty="0"/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76200" y="6515100"/>
            <a:ext cx="477838" cy="242888"/>
          </a:xfrm>
          <a:prstGeom prst="rect">
            <a:avLst/>
          </a:prstGeom>
          <a:solidFill>
            <a:srgbClr val="F07605"/>
          </a:solidFill>
          <a:ln w="9525">
            <a:solidFill>
              <a:srgbClr val="6E6E6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644525" y="6532563"/>
            <a:ext cx="944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</a:rPr>
              <a:t>66.0 - 107.1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6427788"/>
            <a:ext cx="24892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From David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4128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48677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Tile drainage is concentrated in the corn belt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4876800"/>
            <a:ext cx="21542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Comic Sans MS" pitchFamily="66" charset="0"/>
              </a:rPr>
              <a:t>Fraction of county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-285750"/>
            <a:ext cx="9540876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6507163"/>
            <a:ext cx="24892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From David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214313"/>
            <a:ext cx="9439276" cy="729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1438275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Net N Inputs (NNI)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4572000"/>
            <a:ext cx="14430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kg N ha</a:t>
            </a:r>
            <a:r>
              <a:rPr lang="en-US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962400" y="6400800"/>
            <a:ext cx="4967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latin typeface="Comic Sans MS" pitchFamily="66" charset="0"/>
              </a:rPr>
              <a:t>Some counties negative, N from soil mineralization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"/>
            <a:ext cx="8189913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6188" y="6519863"/>
            <a:ext cx="28178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From Jacobson et al. (2011)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5988" y="0"/>
            <a:ext cx="14112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Fertilizer 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-17463"/>
            <a:ext cx="1431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Row Crop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8525" y="3505200"/>
            <a:ext cx="1174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Manure 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463925"/>
            <a:ext cx="1574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Net P Inputs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505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3530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592</Words>
  <Application>Microsoft Office PowerPoint</Application>
  <PresentationFormat>On-screen Show (4:3)</PresentationFormat>
  <Paragraphs>112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SPW 10.0 Graph</vt:lpstr>
      <vt:lpstr>SPW 12.0 Graph</vt:lpstr>
      <vt:lpstr>Science Assessment to Support an Illinois Nutrient Reduction Strategy</vt:lpstr>
      <vt:lpstr>Technical Tasks</vt:lpstr>
      <vt:lpstr>Steps we will take</vt:lpstr>
      <vt:lpstr>1. Current Conditions</vt:lpstr>
      <vt:lpstr>N and P Fluxes for State, 1980 to 1997</vt:lpstr>
      <vt:lpstr>Annual N Fertilizer Applications</vt:lpstr>
      <vt:lpstr>Tile drainage is concentrated in the corn belt</vt:lpstr>
      <vt:lpstr>Net N Inputs (NNI)</vt:lpstr>
      <vt:lpstr>PowerPoint Presentation</vt:lpstr>
      <vt:lpstr>Illinois N budget through 2012</vt:lpstr>
      <vt:lpstr>Illinois P budget through 2012</vt:lpstr>
      <vt:lpstr>Sewage Effluent -12.9 million people</vt:lpstr>
      <vt:lpstr>PowerPoint Presentation</vt:lpstr>
      <vt:lpstr>Crop Reporting Districts</vt:lpstr>
      <vt:lpstr>Illinois MLRAs</vt:lpstr>
      <vt:lpstr>Combined MLRA’s</vt:lpstr>
      <vt:lpstr>2. Critical Watershed Identification</vt:lpstr>
      <vt:lpstr>PowerPoint Presentation</vt:lpstr>
      <vt:lpstr>PowerPoint Presentation</vt:lpstr>
      <vt:lpstr>January to June Nitrate-N Yield</vt:lpstr>
      <vt:lpstr>Modeled January to June Total P</vt:lpstr>
      <vt:lpstr>3. Estimate Potential Reductions and Costs</vt:lpstr>
      <vt:lpstr>Nitrogen reduction practices</vt:lpstr>
      <vt:lpstr>Phosphorus Reduction Practices</vt:lpstr>
      <vt:lpstr>4. Develop Scenarios</vt:lpstr>
      <vt:lpstr>Questions,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Assessment to Support an Illinois Nutrient Reduction Strategy</dc:title>
  <dc:creator>David, Mark</dc:creator>
  <cp:lastModifiedBy>Mark B. David</cp:lastModifiedBy>
  <cp:revision>126</cp:revision>
  <dcterms:created xsi:type="dcterms:W3CDTF">2010-10-01T20:20:43Z</dcterms:created>
  <dcterms:modified xsi:type="dcterms:W3CDTF">2013-10-30T20:41:47Z</dcterms:modified>
</cp:coreProperties>
</file>